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6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81" r:id="rId14"/>
    <p:sldId id="282" r:id="rId15"/>
    <p:sldId id="283" r:id="rId16"/>
    <p:sldId id="265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90" d="100"/>
          <a:sy n="90" d="100"/>
        </p:scale>
        <p:origin x="-81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999D1-A9D4-4E81-8212-FC24DFDCA1A9}" type="datetimeFigureOut">
              <a:rPr lang="en-US" smtClean="0"/>
              <a:pPr/>
              <a:t>6/13/2011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3B4D0FC-8CD1-483A-90D7-D4A895C298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999D1-A9D4-4E81-8212-FC24DFDCA1A9}" type="datetimeFigureOut">
              <a:rPr lang="en-US" smtClean="0"/>
              <a:pPr/>
              <a:t>6/13/2011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4D0FC-8CD1-483A-90D7-D4A895C298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999D1-A9D4-4E81-8212-FC24DFDCA1A9}" type="datetimeFigureOut">
              <a:rPr lang="en-US" smtClean="0"/>
              <a:pPr/>
              <a:t>6/13/2011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4D0FC-8CD1-483A-90D7-D4A895C298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999D1-A9D4-4E81-8212-FC24DFDCA1A9}" type="datetimeFigureOut">
              <a:rPr lang="en-US" smtClean="0"/>
              <a:pPr/>
              <a:t>6/13/2011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3B4D0FC-8CD1-483A-90D7-D4A895C298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999D1-A9D4-4E81-8212-FC24DFDCA1A9}" type="datetimeFigureOut">
              <a:rPr lang="en-US" smtClean="0"/>
              <a:pPr/>
              <a:t>6/13/2011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4D0FC-8CD1-483A-90D7-D4A895C298B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999D1-A9D4-4E81-8212-FC24DFDCA1A9}" type="datetimeFigureOut">
              <a:rPr lang="en-US" smtClean="0"/>
              <a:pPr/>
              <a:t>6/13/2011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4D0FC-8CD1-483A-90D7-D4A895C298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999D1-A9D4-4E81-8212-FC24DFDCA1A9}" type="datetimeFigureOut">
              <a:rPr lang="en-US" smtClean="0"/>
              <a:pPr/>
              <a:t>6/13/2011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33B4D0FC-8CD1-483A-90D7-D4A895C298B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999D1-A9D4-4E81-8212-FC24DFDCA1A9}" type="datetimeFigureOut">
              <a:rPr lang="en-US" smtClean="0"/>
              <a:pPr/>
              <a:t>6/13/2011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4D0FC-8CD1-483A-90D7-D4A895C298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999D1-A9D4-4E81-8212-FC24DFDCA1A9}" type="datetimeFigureOut">
              <a:rPr lang="en-US" smtClean="0"/>
              <a:pPr/>
              <a:t>6/13/2011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4D0FC-8CD1-483A-90D7-D4A895C298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999D1-A9D4-4E81-8212-FC24DFDCA1A9}" type="datetimeFigureOut">
              <a:rPr lang="en-US" smtClean="0"/>
              <a:pPr/>
              <a:t>6/13/2011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4D0FC-8CD1-483A-90D7-D4A895C298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999D1-A9D4-4E81-8212-FC24DFDCA1A9}" type="datetimeFigureOut">
              <a:rPr lang="en-US" smtClean="0"/>
              <a:pPr/>
              <a:t>6/13/2011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4D0FC-8CD1-483A-90D7-D4A895C298B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B9999D1-A9D4-4E81-8212-FC24DFDCA1A9}" type="datetimeFigureOut">
              <a:rPr lang="en-US" smtClean="0"/>
              <a:pPr/>
              <a:t>6/13/2011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3B4D0FC-8CD1-483A-90D7-D4A895C298B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serdos.dikti.go.id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87575"/>
            <a:ext cx="8458200" cy="1470025"/>
          </a:xfrm>
        </p:spPr>
        <p:txBody>
          <a:bodyPr>
            <a:normAutofit fontScale="90000"/>
          </a:bodyPr>
          <a:lstStyle/>
          <a:p>
            <a:pPr algn="ctr"/>
            <a:r>
              <a:rPr lang="id-ID" dirty="0" smtClean="0"/>
              <a:t>PANDUAN PENGGUNAAN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id-ID" dirty="0" smtClean="0"/>
              <a:t>SISTEM PENGELOLAAN SERDOS ONLINE</a:t>
            </a:r>
            <a:br>
              <a:rPr lang="id-ID" dirty="0" smtClean="0"/>
            </a:br>
            <a:r>
              <a:rPr lang="id-ID" dirty="0" smtClean="0"/>
              <a:t/>
            </a:r>
            <a:br>
              <a:rPr lang="id-ID" dirty="0" smtClean="0"/>
            </a:br>
            <a:r>
              <a:rPr lang="id-ID" sz="2200" dirty="0" smtClean="0"/>
              <a:t>KATEGORI PENGGUNA:  </a:t>
            </a:r>
            <a:br>
              <a:rPr lang="id-ID" sz="2200" dirty="0" smtClean="0"/>
            </a:br>
            <a:r>
              <a:rPr lang="id-ID" sz="2200" dirty="0" smtClean="0"/>
              <a:t>ASESOR</a:t>
            </a:r>
            <a:endParaRPr lang="en-US" sz="2200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838200" y="4724400"/>
            <a:ext cx="7391400" cy="1295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/>
              <a:buNone/>
              <a:tabLst/>
              <a:defRPr/>
            </a:pPr>
            <a:r>
              <a:rPr kumimoji="0" lang="nb-NO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TIM </a:t>
            </a:r>
            <a:r>
              <a:rPr kumimoji="0" lang="id-ID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TEKNOLOGI INFORMASI - </a:t>
            </a:r>
            <a:r>
              <a:rPr kumimoji="0" lang="nb-NO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SERTIFIKASI DOSEN </a:t>
            </a: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/>
              <a:buNone/>
              <a:tabLst/>
              <a:defRPr/>
            </a:pPr>
            <a:r>
              <a:rPr kumimoji="0" lang="nb-NO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DIREKTORAT JENDERAL PENDIDIKAN TINGGI                                 KEMENTERIAN PENDIDIKAN NASIONAL </a:t>
            </a: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/>
              <a:buNone/>
              <a:tabLst/>
              <a:defRPr/>
            </a:pPr>
            <a:r>
              <a:rPr kumimoji="0" lang="nb-NO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2011</a:t>
            </a: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2" descr="Logo P&amp;K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0" y="381000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sz="3100" dirty="0" smtClean="0"/>
              <a:t>SERDOS ONLINE UNTUK </a:t>
            </a:r>
            <a:r>
              <a:rPr lang="id-ID" sz="3100" dirty="0" smtClean="0"/>
              <a:t>ASESOR</a:t>
            </a:r>
            <a:r>
              <a:rPr lang="id-ID" dirty="0" smtClean="0"/>
              <a:t/>
            </a:r>
            <a:br>
              <a:rPr lang="id-ID" dirty="0" smtClean="0"/>
            </a:br>
            <a:r>
              <a:rPr lang="id-ID" dirty="0" smtClean="0"/>
              <a:t>MENU UBAH PASSWORD</a:t>
            </a:r>
            <a:endParaRPr lang="id-ID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721485"/>
            <a:ext cx="8915400" cy="3607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id-ID" sz="3100" dirty="0" smtClean="0"/>
              <a:t>SERDOS ONLINE UNTUK </a:t>
            </a:r>
            <a:r>
              <a:rPr lang="id-ID" sz="3100" dirty="0" smtClean="0"/>
              <a:t>ASESOR</a:t>
            </a:r>
            <a:r>
              <a:rPr lang="id-ID" dirty="0" smtClean="0"/>
              <a:t/>
            </a:r>
            <a:br>
              <a:rPr lang="id-ID" dirty="0" smtClean="0"/>
            </a:br>
            <a:r>
              <a:rPr lang="id-ID" dirty="0" smtClean="0"/>
              <a:t>MENU UTAMA </a:t>
            </a:r>
            <a:r>
              <a:rPr lang="id-ID" dirty="0" smtClean="0"/>
              <a:t>ASESOR</a:t>
            </a:r>
            <a:endParaRPr lang="id-ID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v="urn:schemas-microsoft-com:mac:vml" xmlns:mc="http://schemas.openxmlformats.org/markup-compatibility/2006" xmlns:mo="http://schemas.microsoft.com/office/mac/office/2008/main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1600200" y="2133600"/>
            <a:ext cx="5530850" cy="28308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id-ID" sz="3100" dirty="0" smtClean="0"/>
              <a:t>SERDOS ONLINE UNTUK </a:t>
            </a:r>
            <a:r>
              <a:rPr lang="id-ID" sz="3100" dirty="0" smtClean="0"/>
              <a:t>ASESOR</a:t>
            </a:r>
            <a:r>
              <a:rPr lang="id-ID" dirty="0" smtClean="0"/>
              <a:t/>
            </a:r>
            <a:br>
              <a:rPr lang="id-ID" dirty="0" smtClean="0"/>
            </a:br>
            <a:r>
              <a:rPr lang="id-ID" sz="3100" dirty="0" smtClean="0"/>
              <a:t>MENU </a:t>
            </a:r>
            <a:r>
              <a:rPr lang="id-ID" sz="3100" dirty="0" smtClean="0"/>
              <a:t>NILAI DESKRIPSI (1)</a:t>
            </a:r>
            <a:endParaRPr lang="id-ID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v="urn:schemas-microsoft-com:mac:vml" xmlns:mc="http://schemas.openxmlformats.org/markup-compatibility/2006" xmlns:mo="http://schemas.microsoft.com/office/mac/office/2008/main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1828800" y="1524000"/>
            <a:ext cx="4876800" cy="2057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v="urn:schemas-microsoft-com:mac:vml" xmlns:mc="http://schemas.openxmlformats.org/markup-compatibility/2006" xmlns:mo="http://schemas.microsoft.com/office/mac/office/2008/main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1752600" y="3733800"/>
            <a:ext cx="5041900" cy="2971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Curved Left Arrow 6"/>
          <p:cNvSpPr/>
          <p:nvPr/>
        </p:nvSpPr>
        <p:spPr>
          <a:xfrm>
            <a:off x="5105400" y="2743200"/>
            <a:ext cx="533400" cy="17526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id-ID" sz="3100" dirty="0" smtClean="0"/>
              <a:t>SERDOS ONLINE UNTUK </a:t>
            </a:r>
            <a:r>
              <a:rPr lang="id-ID" sz="3100" dirty="0" smtClean="0"/>
              <a:t>ASESOR</a:t>
            </a:r>
            <a:r>
              <a:rPr lang="id-ID" dirty="0" smtClean="0"/>
              <a:t/>
            </a:r>
            <a:br>
              <a:rPr lang="id-ID" dirty="0" smtClean="0"/>
            </a:br>
            <a:r>
              <a:rPr lang="id-ID" sz="3100" dirty="0" smtClean="0"/>
              <a:t>MENU </a:t>
            </a:r>
            <a:r>
              <a:rPr lang="id-ID" sz="3100" dirty="0" smtClean="0"/>
              <a:t>NILAI DESKRIPSI (</a:t>
            </a:r>
            <a:r>
              <a:rPr lang="id-ID" sz="3100" dirty="0" smtClean="0"/>
              <a:t>2)</a:t>
            </a:r>
            <a:endParaRPr lang="id-ID" dirty="0"/>
          </a:p>
        </p:txBody>
      </p:sp>
      <p:pic>
        <p:nvPicPr>
          <p:cNvPr id="8194" name="Picture 2" descr="9_form_nilai_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752600"/>
            <a:ext cx="5576887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81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8195" name="Picture 3" descr="9_form_nilai_4_vali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4915542"/>
            <a:ext cx="5638800" cy="1104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81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8" name="Down Arrow 7"/>
          <p:cNvSpPr/>
          <p:nvPr/>
        </p:nvSpPr>
        <p:spPr>
          <a:xfrm>
            <a:off x="5181600" y="3810000"/>
            <a:ext cx="304800" cy="1143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" name="Oval Callout 9"/>
          <p:cNvSpPr/>
          <p:nvPr/>
        </p:nvSpPr>
        <p:spPr>
          <a:xfrm>
            <a:off x="3429000" y="4038600"/>
            <a:ext cx="1676400" cy="609600"/>
          </a:xfrm>
          <a:prstGeom prst="wedgeEllipseCallout">
            <a:avLst>
              <a:gd name="adj1" fmla="val 53961"/>
              <a:gd name="adj2" fmla="val -11865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100" dirty="0" smtClean="0"/>
              <a:t>Menyimpan dan tidak untuk diubah lagi</a:t>
            </a:r>
            <a:endParaRPr lang="id-ID" sz="1100" dirty="0"/>
          </a:p>
        </p:txBody>
      </p:sp>
      <p:sp>
        <p:nvSpPr>
          <p:cNvPr id="11" name="Oval Callout 10"/>
          <p:cNvSpPr/>
          <p:nvPr/>
        </p:nvSpPr>
        <p:spPr>
          <a:xfrm>
            <a:off x="6400800" y="3733800"/>
            <a:ext cx="1676400" cy="685800"/>
          </a:xfrm>
          <a:prstGeom prst="wedgeEllipseCallout">
            <a:avLst>
              <a:gd name="adj1" fmla="val -51721"/>
              <a:gd name="adj2" fmla="val -6396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100" dirty="0" smtClean="0"/>
              <a:t>Menyimpan dan DIMUNGKINKAN untuk diubah lagi</a:t>
            </a:r>
            <a:endParaRPr lang="id-ID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/>
          <p:nvPr/>
        </p:nvPicPr>
        <p:blipFill>
          <a:blip r:embed="rId2"/>
          <a:srcRect l="13246" t="20937" r="12765" b="14325"/>
          <a:stretch>
            <a:fillRect/>
          </a:stretch>
        </p:blipFill>
        <p:spPr bwMode="auto">
          <a:xfrm>
            <a:off x="1295400" y="1263769"/>
            <a:ext cx="5181734" cy="20128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/>
          <p:cNvPicPr/>
          <p:nvPr/>
        </p:nvPicPr>
        <p:blipFill>
          <a:blip r:embed="rId3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v="urn:schemas-microsoft-com:mac:vml" xmlns:mc="http://schemas.openxmlformats.org/markup-compatibility/2006" xmlns:mo="http://schemas.microsoft.com/office/mac/office/2008/main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1295400" y="3429000"/>
            <a:ext cx="5257800" cy="3124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id-ID" sz="3100" dirty="0" smtClean="0"/>
              <a:t>SERDOS ONLINE UNTUK </a:t>
            </a:r>
            <a:r>
              <a:rPr lang="id-ID" sz="3100" dirty="0" smtClean="0"/>
              <a:t>ASESOR</a:t>
            </a:r>
            <a:r>
              <a:rPr lang="id-ID" dirty="0" smtClean="0"/>
              <a:t/>
            </a:r>
            <a:br>
              <a:rPr lang="id-ID" dirty="0" smtClean="0"/>
            </a:br>
            <a:r>
              <a:rPr lang="id-ID" sz="3100" dirty="0" smtClean="0"/>
              <a:t>MENU </a:t>
            </a:r>
            <a:r>
              <a:rPr lang="id-ID" sz="3100" dirty="0" smtClean="0"/>
              <a:t>PENILAIAN </a:t>
            </a:r>
            <a:r>
              <a:rPr lang="id-ID" sz="3100" dirty="0" smtClean="0"/>
              <a:t>DESKRIPSI </a:t>
            </a:r>
            <a:r>
              <a:rPr lang="id-ID" sz="3100" dirty="0" smtClean="0"/>
              <a:t>DIRI </a:t>
            </a:r>
            <a:r>
              <a:rPr lang="id-ID" sz="3100" dirty="0" smtClean="0"/>
              <a:t>ONLINE </a:t>
            </a:r>
            <a:r>
              <a:rPr lang="id-ID" sz="3100" dirty="0" smtClean="0"/>
              <a:t>(</a:t>
            </a:r>
            <a:r>
              <a:rPr lang="id-ID" sz="3100" dirty="0" smtClean="0"/>
              <a:t>1)</a:t>
            </a:r>
            <a:r>
              <a:rPr lang="id-ID" sz="3100" dirty="0" smtClean="0"/>
              <a:t/>
            </a:r>
            <a:br>
              <a:rPr lang="id-ID" sz="3100" dirty="0" smtClean="0"/>
            </a:br>
            <a:endParaRPr lang="id-ID" dirty="0"/>
          </a:p>
        </p:txBody>
      </p:sp>
      <p:sp>
        <p:nvSpPr>
          <p:cNvPr id="7" name="Curved Left Arrow 6"/>
          <p:cNvSpPr/>
          <p:nvPr/>
        </p:nvSpPr>
        <p:spPr>
          <a:xfrm>
            <a:off x="5105400" y="2514600"/>
            <a:ext cx="457200" cy="17526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/>
              </a:solidFill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6172200" y="4953000"/>
            <a:ext cx="7620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" name="Oval Callout 9"/>
          <p:cNvSpPr/>
          <p:nvPr/>
        </p:nvSpPr>
        <p:spPr>
          <a:xfrm>
            <a:off x="6553200" y="4114800"/>
            <a:ext cx="1371600" cy="83820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200" dirty="0" smtClean="0"/>
              <a:t>Lihat halaman berikutnya...</a:t>
            </a:r>
            <a:endParaRPr lang="id-ID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v="urn:schemas-microsoft-com:mac:vml" xmlns:mc="http://schemas.openxmlformats.org/markup-compatibility/2006" xmlns:mo="http://schemas.microsoft.com/office/mac/office/2008/main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1600200" y="1828800"/>
            <a:ext cx="6019800" cy="3962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id-ID" sz="3100" dirty="0" smtClean="0"/>
              <a:t>SERDOS ONLINE UNTUK </a:t>
            </a:r>
            <a:r>
              <a:rPr lang="id-ID" sz="3100" dirty="0" smtClean="0"/>
              <a:t>ASESOR</a:t>
            </a:r>
            <a:r>
              <a:rPr lang="id-ID" dirty="0" smtClean="0"/>
              <a:t/>
            </a:r>
            <a:br>
              <a:rPr lang="id-ID" dirty="0" smtClean="0"/>
            </a:br>
            <a:r>
              <a:rPr lang="id-ID" sz="3100" dirty="0" smtClean="0"/>
              <a:t>MENU PENILAIAN DESKRIPSI DIRI ONLINE </a:t>
            </a:r>
            <a:r>
              <a:rPr lang="id-ID" sz="3100" dirty="0" smtClean="0"/>
              <a:t>(2)</a:t>
            </a:r>
            <a:endParaRPr lang="id-ID" dirty="0"/>
          </a:p>
        </p:txBody>
      </p:sp>
      <p:sp>
        <p:nvSpPr>
          <p:cNvPr id="8" name="Right Arrow 7"/>
          <p:cNvSpPr/>
          <p:nvPr/>
        </p:nvSpPr>
        <p:spPr>
          <a:xfrm>
            <a:off x="914400" y="2209800"/>
            <a:ext cx="5334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" name="Oval Callout 8"/>
          <p:cNvSpPr/>
          <p:nvPr/>
        </p:nvSpPr>
        <p:spPr>
          <a:xfrm>
            <a:off x="3352800" y="5943600"/>
            <a:ext cx="1219200" cy="609600"/>
          </a:xfrm>
          <a:prstGeom prst="wedgeEllipseCallout">
            <a:avLst>
              <a:gd name="adj1" fmla="val 68867"/>
              <a:gd name="adj2" fmla="val -1768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400" dirty="0" smtClean="0"/>
              <a:t>Jangan lupa, </a:t>
            </a:r>
            <a:r>
              <a:rPr lang="id-ID" sz="1400" dirty="0" smtClean="0"/>
              <a:t>simpan!</a:t>
            </a:r>
            <a:endParaRPr lang="id-ID" sz="1400" dirty="0"/>
          </a:p>
        </p:txBody>
      </p:sp>
      <p:sp>
        <p:nvSpPr>
          <p:cNvPr id="7" name="Oval Callout 6"/>
          <p:cNvSpPr/>
          <p:nvPr/>
        </p:nvSpPr>
        <p:spPr>
          <a:xfrm>
            <a:off x="7696200" y="3886200"/>
            <a:ext cx="1371600" cy="990600"/>
          </a:xfrm>
          <a:prstGeom prst="wedgeEllipseCallout">
            <a:avLst>
              <a:gd name="adj1" fmla="val -120861"/>
              <a:gd name="adj2" fmla="val -3423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400" dirty="0" smtClean="0"/>
              <a:t>Untuk menutup sub window ini</a:t>
            </a:r>
            <a:endParaRPr lang="id-ID" sz="1400" dirty="0"/>
          </a:p>
        </p:txBody>
      </p:sp>
      <p:sp>
        <p:nvSpPr>
          <p:cNvPr id="10" name="Oval Callout 9"/>
          <p:cNvSpPr/>
          <p:nvPr/>
        </p:nvSpPr>
        <p:spPr>
          <a:xfrm>
            <a:off x="228600" y="3733800"/>
            <a:ext cx="1524000" cy="762000"/>
          </a:xfrm>
          <a:prstGeom prst="wedgeEllipseCallout">
            <a:avLst>
              <a:gd name="adj1" fmla="val 57181"/>
              <a:gd name="adj2" fmla="val -938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200" dirty="0" smtClean="0"/>
              <a:t>Untuk melihat  daftar riwayat hidup</a:t>
            </a:r>
            <a:endParaRPr lang="id-ID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71600" y="2209800"/>
            <a:ext cx="604575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TERIMA KASIH</a:t>
            </a:r>
          </a:p>
          <a:p>
            <a:pPr algn="ctr"/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SELAMAT BERKARYA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id-ID" sz="2800" dirty="0" smtClean="0"/>
              <a:t>SISTEM PENGELOLAAN SERDOS ONLINE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41437"/>
            <a:ext cx="8686800" cy="4525963"/>
          </a:xfrm>
        </p:spPr>
        <p:txBody>
          <a:bodyPr>
            <a:noAutofit/>
          </a:bodyPr>
          <a:lstStyle/>
          <a:p>
            <a:pPr lvl="0"/>
            <a:r>
              <a:rPr lang="id-ID" dirty="0" smtClean="0"/>
              <a:t>Pengelolaan Data/Informasi Serdos secara online:</a:t>
            </a:r>
          </a:p>
          <a:p>
            <a:pPr lvl="1"/>
            <a:r>
              <a:rPr lang="id-ID" sz="2400" dirty="0" smtClean="0"/>
              <a:t>Pengusulan</a:t>
            </a:r>
          </a:p>
          <a:p>
            <a:pPr lvl="1"/>
            <a:r>
              <a:rPr lang="id-ID" sz="2400" dirty="0" smtClean="0"/>
              <a:t>Pengisian Deskripsi Diri</a:t>
            </a:r>
          </a:p>
          <a:p>
            <a:pPr lvl="1"/>
            <a:r>
              <a:rPr lang="id-ID" sz="2400" dirty="0" smtClean="0"/>
              <a:t>Penilaian</a:t>
            </a:r>
          </a:p>
          <a:p>
            <a:pPr lvl="1"/>
            <a:r>
              <a:rPr lang="id-ID" sz="2400" dirty="0" smtClean="0"/>
              <a:t>Dll</a:t>
            </a:r>
          </a:p>
          <a:p>
            <a:pPr lvl="0"/>
            <a:r>
              <a:rPr lang="id-ID" dirty="0" smtClean="0"/>
              <a:t>Alamat: </a:t>
            </a:r>
            <a:r>
              <a:rPr lang="id-ID" b="1" dirty="0" smtClean="0">
                <a:hlinkClick r:id="rId2"/>
              </a:rPr>
              <a:t>http://serdos.dikti.go.id</a:t>
            </a:r>
            <a:endParaRPr lang="id-ID" dirty="0" smtClean="0"/>
          </a:p>
          <a:p>
            <a:pPr lvl="0">
              <a:buNone/>
            </a:pPr>
            <a:r>
              <a:rPr lang="id-ID" dirty="0" smtClean="0"/>
              <a:t> 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457200" y="5334000"/>
            <a:ext cx="8229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KelOMPOK PENGGUNA SERDOS ONLINE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54162"/>
            <a:ext cx="8458200" cy="4525963"/>
          </a:xfrm>
        </p:spPr>
        <p:txBody>
          <a:bodyPr>
            <a:normAutofit lnSpcReduction="10000"/>
          </a:bodyPr>
          <a:lstStyle/>
          <a:p>
            <a:r>
              <a:rPr lang="id-ID" sz="2800" dirty="0" smtClean="0"/>
              <a:t>P</a:t>
            </a:r>
            <a:r>
              <a:rPr lang="en-US" sz="2800" dirty="0" err="1" smtClean="0"/>
              <a:t>eserta</a:t>
            </a:r>
            <a:r>
              <a:rPr lang="id-ID" sz="2800" dirty="0" smtClean="0"/>
              <a:t> (Dosen yang disertifikasi, DYS)</a:t>
            </a:r>
          </a:p>
          <a:p>
            <a:r>
              <a:rPr lang="id-ID" sz="2800" dirty="0" smtClean="0"/>
              <a:t>Perguruan Tinggi Pengusul (PTU)</a:t>
            </a:r>
          </a:p>
          <a:p>
            <a:r>
              <a:rPr lang="id-ID" sz="2800" dirty="0" smtClean="0"/>
              <a:t>Perguruan Tinggi Penilai Sertifikasi (PTPS)</a:t>
            </a:r>
          </a:p>
          <a:p>
            <a:r>
              <a:rPr lang="id-ID" sz="2800" dirty="0" smtClean="0"/>
              <a:t>Manajemen Dikti</a:t>
            </a:r>
          </a:p>
          <a:p>
            <a:r>
              <a:rPr lang="id-ID" sz="2800" dirty="0" smtClean="0"/>
              <a:t>Administrator</a:t>
            </a:r>
          </a:p>
          <a:p>
            <a:r>
              <a:rPr lang="id-ID" sz="2800" dirty="0" smtClean="0"/>
              <a:t>Pejabat</a:t>
            </a:r>
          </a:p>
          <a:p>
            <a:r>
              <a:rPr lang="id-ID" sz="2800" dirty="0" smtClean="0"/>
              <a:t>Mahasiswa sebagai </a:t>
            </a:r>
            <a:r>
              <a:rPr lang="en-US" sz="2800" dirty="0" err="1" smtClean="0"/>
              <a:t>Penilai</a:t>
            </a:r>
            <a:r>
              <a:rPr lang="en-US" sz="2800" dirty="0" smtClean="0"/>
              <a:t> </a:t>
            </a:r>
            <a:r>
              <a:rPr lang="en-US" sz="2800" dirty="0" err="1" smtClean="0"/>
              <a:t>Persepsional</a:t>
            </a:r>
            <a:endParaRPr lang="id-ID" sz="2800" dirty="0" smtClean="0"/>
          </a:p>
          <a:p>
            <a:r>
              <a:rPr lang="id-ID" sz="2800" dirty="0" smtClean="0"/>
              <a:t>Sejawat sebagai </a:t>
            </a:r>
            <a:r>
              <a:rPr lang="en-US" sz="2800" dirty="0" err="1" smtClean="0"/>
              <a:t>Penilai</a:t>
            </a:r>
            <a:r>
              <a:rPr lang="en-US" sz="2800" dirty="0" smtClean="0"/>
              <a:t> </a:t>
            </a:r>
            <a:r>
              <a:rPr lang="en-US" sz="2800" dirty="0" err="1" smtClean="0"/>
              <a:t>Persepsional</a:t>
            </a:r>
            <a:endParaRPr lang="id-ID" sz="2800" dirty="0" smtClean="0"/>
          </a:p>
          <a:p>
            <a:r>
              <a:rPr lang="id-ID" sz="2800" dirty="0" smtClean="0"/>
              <a:t>Asesor sebagai </a:t>
            </a:r>
            <a:r>
              <a:rPr lang="en-US" sz="2800" dirty="0" err="1" smtClean="0"/>
              <a:t>Penilai</a:t>
            </a:r>
            <a:r>
              <a:rPr lang="en-US" sz="2800" dirty="0" smtClean="0"/>
              <a:t> </a:t>
            </a:r>
            <a:r>
              <a:rPr lang="en-US" sz="2800" dirty="0" err="1" smtClean="0"/>
              <a:t>Persepsional</a:t>
            </a:r>
            <a:endParaRPr lang="id-ID" sz="2800" dirty="0" smtClean="0"/>
          </a:p>
          <a:p>
            <a:endParaRPr lang="id-ID" dirty="0"/>
          </a:p>
        </p:txBody>
      </p:sp>
      <p:sp>
        <p:nvSpPr>
          <p:cNvPr id="6" name="Oval Callout 5"/>
          <p:cNvSpPr/>
          <p:nvPr/>
        </p:nvSpPr>
        <p:spPr>
          <a:xfrm>
            <a:off x="7162800" y="4343400"/>
            <a:ext cx="1752600" cy="762000"/>
          </a:xfrm>
          <a:prstGeom prst="wedgeEllipseCallout">
            <a:avLst>
              <a:gd name="adj1" fmla="val -49404"/>
              <a:gd name="adj2" fmla="val 82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400" dirty="0" smtClean="0"/>
              <a:t>Yang dibahas pada presentasi ini</a:t>
            </a:r>
            <a:endParaRPr lang="id-ID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PERAN </a:t>
            </a:r>
            <a:r>
              <a:rPr lang="id-ID" dirty="0" smtClean="0"/>
              <a:t>ASESOR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d-ID" dirty="0" smtClean="0"/>
              <a:t>Memberikan nilai kepada peserta serifikasi </a:t>
            </a:r>
            <a:r>
              <a:rPr lang="id-ID" dirty="0" smtClean="0"/>
              <a:t>dosen</a:t>
            </a:r>
            <a:endParaRPr lang="id-ID" dirty="0" smtClean="0"/>
          </a:p>
          <a:p>
            <a:endParaRPr lang="id-ID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sz="3100" dirty="0" smtClean="0"/>
              <a:t>SERDOS ONLINE UNTUK </a:t>
            </a:r>
            <a:r>
              <a:rPr lang="id-ID" sz="3100" dirty="0" smtClean="0"/>
              <a:t>ASESOR</a:t>
            </a:r>
            <a:r>
              <a:rPr lang="id-ID" dirty="0" smtClean="0"/>
              <a:t/>
            </a:r>
            <a:br>
              <a:rPr lang="id-ID" dirty="0" smtClean="0"/>
            </a:br>
            <a:r>
              <a:rPr lang="id-ID" dirty="0" smtClean="0"/>
              <a:t>Halaman MUKA</a:t>
            </a:r>
            <a:endParaRPr lang="id-ID" dirty="0"/>
          </a:p>
        </p:txBody>
      </p:sp>
      <p:pic>
        <p:nvPicPr>
          <p:cNvPr id="29698" name="Picture 2" descr="muka_hom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752600"/>
            <a:ext cx="8768644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sz="3100" dirty="0" smtClean="0"/>
              <a:t>SERDOS ONLINE UNTUK </a:t>
            </a:r>
            <a:r>
              <a:rPr lang="id-ID" sz="3100" dirty="0" smtClean="0"/>
              <a:t>ASESOR</a:t>
            </a:r>
            <a:r>
              <a:rPr lang="id-ID" dirty="0" smtClean="0"/>
              <a:t/>
            </a:r>
            <a:br>
              <a:rPr lang="id-ID" dirty="0" smtClean="0"/>
            </a:br>
            <a:r>
              <a:rPr lang="id-ID" dirty="0" smtClean="0"/>
              <a:t>MENU SUARA ANDA (1)</a:t>
            </a:r>
            <a:endParaRPr lang="id-ID" dirty="0"/>
          </a:p>
        </p:txBody>
      </p:sp>
      <p:pic>
        <p:nvPicPr>
          <p:cNvPr id="30722" name="Picture 2" descr="suara_and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4015" y="1905000"/>
            <a:ext cx="8705186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form_suara_anda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765" y="1524000"/>
            <a:ext cx="8847071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id-ID" sz="3100" dirty="0" smtClean="0"/>
              <a:t>SERDOS ONLINE UNTUK </a:t>
            </a:r>
            <a:r>
              <a:rPr lang="id-ID" sz="3100" dirty="0" smtClean="0"/>
              <a:t>ASESOR</a:t>
            </a:r>
            <a:r>
              <a:rPr lang="id-ID" dirty="0" smtClean="0"/>
              <a:t/>
            </a:r>
            <a:br>
              <a:rPr lang="id-ID" dirty="0" smtClean="0"/>
            </a:br>
            <a:r>
              <a:rPr lang="id-ID" dirty="0" smtClean="0"/>
              <a:t>MENU SUARA ANDA (2)</a:t>
            </a:r>
            <a:endParaRPr lang="id-ID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id-ID" sz="3100" dirty="0" smtClean="0"/>
              <a:t>SERDOS ONLINE UNTUK PTPS</a:t>
            </a:r>
            <a:r>
              <a:rPr lang="id-ID" dirty="0" smtClean="0"/>
              <a:t/>
            </a:r>
            <a:br>
              <a:rPr lang="id-ID" dirty="0" smtClean="0"/>
            </a:br>
            <a:r>
              <a:rPr lang="id-ID" dirty="0" smtClean="0"/>
              <a:t>MENU SUARA ANDA (3)</a:t>
            </a:r>
            <a:endParaRPr lang="id-ID" dirty="0"/>
          </a:p>
        </p:txBody>
      </p:sp>
      <p:pic>
        <p:nvPicPr>
          <p:cNvPr id="32770" name="Picture 2" descr="form_comm_suara_anda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752600"/>
            <a:ext cx="8648487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id-ID" sz="3100" dirty="0" smtClean="0"/>
              <a:t>SERDOS ONLINE UNTUK PTPS</a:t>
            </a:r>
            <a:r>
              <a:rPr lang="id-ID" dirty="0" smtClean="0"/>
              <a:t/>
            </a:r>
            <a:br>
              <a:rPr lang="id-ID" dirty="0" smtClean="0"/>
            </a:br>
            <a:r>
              <a:rPr lang="id-ID" dirty="0" smtClean="0"/>
              <a:t>MENU LOGIN</a:t>
            </a:r>
            <a:endParaRPr lang="id-ID" dirty="0"/>
          </a:p>
        </p:txBody>
      </p:sp>
      <p:pic>
        <p:nvPicPr>
          <p:cNvPr id="33794" name="Picture 2" descr="hal_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1" y="1524000"/>
            <a:ext cx="3810000" cy="2668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v="urn:schemas-microsoft-com:mac:vml" xmlns:mc="http://schemas.openxmlformats.org/markup-compatibility/2006" xmlns:mo="http://schemas.microsoft.com/office/mac/office/2008/main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 l="1370" t="1524" r="-892"/>
          <a:stretch>
            <a:fillRect/>
          </a:stretch>
        </p:blipFill>
        <p:spPr>
          <a:xfrm>
            <a:off x="4267200" y="4038600"/>
            <a:ext cx="4119917" cy="24327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309</TotalTime>
  <Words>172</Words>
  <Application>Microsoft Office PowerPoint</Application>
  <PresentationFormat>On-screen Show (4:3)</PresentationFormat>
  <Paragraphs>44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Trek</vt:lpstr>
      <vt:lpstr>PANDUAN PENGGUNAAN  SISTEM PENGELOLAAN SERDOS ONLINE  KATEGORI PENGGUNA:   ASESOR</vt:lpstr>
      <vt:lpstr>SISTEM PENGELOLAAN SERDOS ONLINE</vt:lpstr>
      <vt:lpstr>KelOMPOK PENGGUNA SERDOS ONLINE</vt:lpstr>
      <vt:lpstr>PERAN ASESOR</vt:lpstr>
      <vt:lpstr>SERDOS ONLINE UNTUK ASESOR Halaman MUKA</vt:lpstr>
      <vt:lpstr>SERDOS ONLINE UNTUK ASESOR MENU SUARA ANDA (1)</vt:lpstr>
      <vt:lpstr>SERDOS ONLINE UNTUK ASESOR MENU SUARA ANDA (2)</vt:lpstr>
      <vt:lpstr>SERDOS ONLINE UNTUK PTPS MENU SUARA ANDA (3)</vt:lpstr>
      <vt:lpstr>SERDOS ONLINE UNTUK PTPS MENU LOGIN</vt:lpstr>
      <vt:lpstr>SERDOS ONLINE UNTUK ASESOR MENU UBAH PASSWORD</vt:lpstr>
      <vt:lpstr>SERDOS ONLINE UNTUK ASESOR MENU UTAMA ASESOR</vt:lpstr>
      <vt:lpstr>SERDOS ONLINE UNTUK ASESOR MENU NILAI DESKRIPSI (1)</vt:lpstr>
      <vt:lpstr>SERDOS ONLINE UNTUK ASESOR MENU NILAI DESKRIPSI (2)</vt:lpstr>
      <vt:lpstr>SERDOS ONLINE UNTUK ASESOR MENU PENILAIAN DESKRIPSI DIRI ONLINE (1) </vt:lpstr>
      <vt:lpstr>SERDOS ONLINE UNTUK ASESOR MENU PENILAIAN DESKRIPSI DIRI ONLINE (2)</vt:lpstr>
      <vt:lpstr>Slide 16</vt:lpstr>
    </vt:vector>
  </TitlesOfParts>
  <Company>Your Company Name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PROSEDUR OPERASIONAL BAKU (POB)  SERDOS INTEGRATIF</dc:title>
  <dc:creator>Your User Name</dc:creator>
  <cp:lastModifiedBy>hp</cp:lastModifiedBy>
  <cp:revision>16</cp:revision>
  <dcterms:created xsi:type="dcterms:W3CDTF">2011-05-20T01:07:21Z</dcterms:created>
  <dcterms:modified xsi:type="dcterms:W3CDTF">2011-06-13T09:08:03Z</dcterms:modified>
</cp:coreProperties>
</file>